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397" r:id="rId2"/>
    <p:sldId id="436" r:id="rId3"/>
    <p:sldId id="437" r:id="rId4"/>
    <p:sldId id="438" r:id="rId5"/>
    <p:sldId id="439" r:id="rId6"/>
    <p:sldId id="435" r:id="rId7"/>
    <p:sldId id="290" r:id="rId8"/>
    <p:sldId id="348" r:id="rId9"/>
    <p:sldId id="440" r:id="rId10"/>
    <p:sldId id="349" r:id="rId11"/>
    <p:sldId id="291" r:id="rId12"/>
    <p:sldId id="274" r:id="rId13"/>
    <p:sldId id="350" r:id="rId14"/>
    <p:sldId id="283" r:id="rId15"/>
    <p:sldId id="320" r:id="rId16"/>
    <p:sldId id="321" r:id="rId17"/>
    <p:sldId id="322" r:id="rId18"/>
    <p:sldId id="280" r:id="rId19"/>
    <p:sldId id="278" r:id="rId20"/>
    <p:sldId id="282" r:id="rId21"/>
    <p:sldId id="258" r:id="rId22"/>
    <p:sldId id="277" r:id="rId23"/>
    <p:sldId id="357" r:id="rId24"/>
    <p:sldId id="356" r:id="rId25"/>
    <p:sldId id="325" r:id="rId26"/>
    <p:sldId id="382" r:id="rId27"/>
    <p:sldId id="275" r:id="rId28"/>
    <p:sldId id="399" r:id="rId29"/>
    <p:sldId id="400" r:id="rId30"/>
    <p:sldId id="302" r:id="rId31"/>
    <p:sldId id="292" r:id="rId32"/>
    <p:sldId id="296" r:id="rId33"/>
    <p:sldId id="295" r:id="rId34"/>
    <p:sldId id="422" r:id="rId35"/>
    <p:sldId id="297" r:id="rId36"/>
    <p:sldId id="298" r:id="rId37"/>
    <p:sldId id="425" r:id="rId38"/>
    <p:sldId id="426" r:id="rId39"/>
    <p:sldId id="299" r:id="rId40"/>
    <p:sldId id="427" r:id="rId41"/>
    <p:sldId id="300" r:id="rId42"/>
    <p:sldId id="428" r:id="rId43"/>
    <p:sldId id="421" r:id="rId44"/>
    <p:sldId id="408" r:id="rId45"/>
    <p:sldId id="429" r:id="rId46"/>
    <p:sldId id="430" r:id="rId47"/>
    <p:sldId id="409" r:id="rId48"/>
    <p:sldId id="432" r:id="rId49"/>
    <p:sldId id="431" r:id="rId50"/>
    <p:sldId id="410" r:id="rId51"/>
    <p:sldId id="270" r:id="rId52"/>
    <p:sldId id="273" r:id="rId53"/>
    <p:sldId id="269" r:id="rId54"/>
    <p:sldId id="335" r:id="rId55"/>
    <p:sldId id="336" r:id="rId56"/>
    <p:sldId id="271" r:id="rId57"/>
    <p:sldId id="268" r:id="rId58"/>
    <p:sldId id="285" r:id="rId59"/>
    <p:sldId id="289" r:id="rId60"/>
    <p:sldId id="261" r:id="rId61"/>
    <p:sldId id="331" r:id="rId62"/>
    <p:sldId id="351" r:id="rId63"/>
    <p:sldId id="352" r:id="rId64"/>
    <p:sldId id="411" r:id="rId65"/>
    <p:sldId id="412" r:id="rId66"/>
    <p:sldId id="326" r:id="rId67"/>
    <p:sldId id="367" r:id="rId68"/>
    <p:sldId id="368" r:id="rId69"/>
    <p:sldId id="369" r:id="rId70"/>
    <p:sldId id="417" r:id="rId71"/>
    <p:sldId id="371" r:id="rId72"/>
    <p:sldId id="338" r:id="rId73"/>
    <p:sldId id="394" r:id="rId74"/>
    <p:sldId id="339" r:id="rId75"/>
    <p:sldId id="418" r:id="rId76"/>
    <p:sldId id="419" r:id="rId77"/>
    <p:sldId id="420" r:id="rId78"/>
    <p:sldId id="342" r:id="rId79"/>
    <p:sldId id="345" r:id="rId80"/>
    <p:sldId id="343" r:id="rId81"/>
    <p:sldId id="395" r:id="rId82"/>
    <p:sldId id="396" r:id="rId83"/>
    <p:sldId id="413" r:id="rId84"/>
    <p:sldId id="378" r:id="rId85"/>
    <p:sldId id="375" r:id="rId86"/>
    <p:sldId id="416" r:id="rId87"/>
    <p:sldId id="377" r:id="rId88"/>
    <p:sldId id="303" r:id="rId89"/>
    <p:sldId id="405" r:id="rId90"/>
    <p:sldId id="308" r:id="rId91"/>
    <p:sldId id="304" r:id="rId92"/>
    <p:sldId id="380" r:id="rId93"/>
    <p:sldId id="385" r:id="rId94"/>
    <p:sldId id="386" r:id="rId95"/>
    <p:sldId id="407" r:id="rId96"/>
    <p:sldId id="387" r:id="rId97"/>
    <p:sldId id="402" r:id="rId98"/>
    <p:sldId id="433" r:id="rId99"/>
    <p:sldId id="404" r:id="rId100"/>
    <p:sldId id="406" r:id="rId101"/>
    <p:sldId id="414" r:id="rId102"/>
    <p:sldId id="415" r:id="rId103"/>
    <p:sldId id="389" r:id="rId104"/>
    <p:sldId id="390" r:id="rId105"/>
    <p:sldId id="391" r:id="rId106"/>
    <p:sldId id="288" r:id="rId107"/>
    <p:sldId id="358" r:id="rId108"/>
    <p:sldId id="359" r:id="rId109"/>
    <p:sldId id="360" r:id="rId110"/>
    <p:sldId id="381" r:id="rId111"/>
    <p:sldId id="398" r:id="rId112"/>
    <p:sldId id="401" r:id="rId113"/>
    <p:sldId id="318" r:id="rId1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4"/>
    <p:restoredTop sz="84444" autoAdjust="0"/>
  </p:normalViewPr>
  <p:slideViewPr>
    <p:cSldViewPr>
      <p:cViewPr>
        <p:scale>
          <a:sx n="40" d="100"/>
          <a:sy n="40" d="100"/>
        </p:scale>
        <p:origin x="1656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0.0147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0.0147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0.01295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59.0</c:v>
                </c:pt>
                <c:pt idx="1">
                  <c:v>0.01115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6568816"/>
        <c:axId val="706571376"/>
      </c:barChart>
      <c:catAx>
        <c:axId val="706568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06571376"/>
        <c:crosses val="autoZero"/>
        <c:auto val="1"/>
        <c:lblAlgn val="ctr"/>
        <c:lblOffset val="100"/>
        <c:noMultiLvlLbl val="0"/>
      </c:catAx>
      <c:valAx>
        <c:axId val="70657137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7065688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270.0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800.0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05327584"/>
        <c:axId val="705330336"/>
      </c:barChart>
      <c:catAx>
        <c:axId val="70532758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05330336"/>
        <c:crosses val="autoZero"/>
        <c:auto val="1"/>
        <c:lblAlgn val="ctr"/>
        <c:lblOffset val="100"/>
        <c:noMultiLvlLbl val="0"/>
      </c:catAx>
      <c:valAx>
        <c:axId val="705330336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crossAx val="7053275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911*6*30*3/1000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743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中本聰使用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該軟體對第一個比特幣「區塊」進行「挖礦」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，獲得了第一批的</a:t>
            </a:r>
            <a:r>
              <a:rPr lang="en-US" altLang="zh-TW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50</a:t>
            </a:r>
            <a:r>
              <a:rPr lang="zh-TW" altLang="en-US" sz="1200" b="1" kern="120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個比特幣。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7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 </a:t>
            </a:r>
            <a:r>
              <a:rPr lang="en-US" altLang="zh-TW" dirty="0" smtClean="0"/>
              <a:t>27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34 </a:t>
            </a:r>
            <a:r>
              <a:rPr lang="zh-TW" altLang="en-US" dirty="0" smtClean="0"/>
              <a:t>個之間的英文或數字所構成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此地址用來存放你的比特幣，比特幣被密鑰鎖住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8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553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zh-TW" altLang="en-US" dirty="0" smtClean="0"/>
              <a:t>每個礦工家門都有蒐集交易單的箱子，定時取出塞入帳本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不斷計算幸運數字，藉以取得報酬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 smtClean="0"/>
              <a:t>將帳本餵入</a:t>
            </a:r>
            <a:r>
              <a:rPr lang="zh-TW" altLang="en-US" b="1" dirty="0" smtClean="0"/>
              <a:t>帳本編號生成器</a:t>
            </a:r>
            <a:r>
              <a:rPr lang="zh-TW" altLang="en-US" dirty="0" smtClean="0"/>
              <a:t>可</a:t>
            </a:r>
            <a:r>
              <a:rPr lang="zh-TW" altLang="en-US" b="1" dirty="0" smtClean="0"/>
              <a:t>獲得帳本編號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帳本編號須小於某個數值，此次編號有效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其他礦工收到後會停止挖礦，進行驗證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61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 smtClean="0">
                <a:solidFill>
                  <a:srgbClr val="FF0000"/>
                </a:solidFill>
              </a:rPr>
              <a:t>發送後無法取消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每一筆交易，</a:t>
            </a:r>
            <a:r>
              <a:rPr lang="zh-TW" altLang="en-US" dirty="0" smtClean="0">
                <a:solidFill>
                  <a:srgbClr val="FF0000"/>
                </a:solidFill>
              </a:rPr>
              <a:t>儲存在各個人、礦工身上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帳本間是串連的，因此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萬顆，市面上已近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46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大家會覺得為什麼在ＨＴＣ國季之名度這麼大的公斯為蛇麼會想要離直喔</a:t>
            </a:r>
            <a:endParaRPr kumimoji="1" lang="en-US" altLang="zh-TW" dirty="0" smtClean="0"/>
          </a:p>
          <a:p>
            <a:r>
              <a:rPr kumimoji="1" lang="zh-TW" altLang="en-US" dirty="0" smtClean="0"/>
              <a:t>而且我本身是鄉下小孩，爸媽在街上都走路有風齁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我有更宏遠的夢想想要去實現，我不想要在公司當個小螺絲釘</a:t>
            </a:r>
            <a:endParaRPr kumimoji="1" lang="en-US" altLang="zh-TW" dirty="0" smtClean="0"/>
          </a:p>
          <a:p>
            <a:r>
              <a:rPr kumimoji="1" lang="zh-TW" altLang="en-US" dirty="0" smtClean="0"/>
              <a:t>各位，當你聽到夢想這個關鍵字，就要知道是屁話齁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因為什麼？各位一錠都有聽過，寶寶心裡有苦，但是</a:t>
            </a:r>
            <a:r>
              <a:rPr kumimoji="1" lang="en-US" altLang="zh-TW" dirty="0" smtClean="0"/>
              <a:t>______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cue</a:t>
            </a:r>
            <a:r>
              <a:rPr kumimoji="1" lang="zh-TW" altLang="en-US" dirty="0" smtClean="0"/>
              <a:t>同學</a:t>
            </a:r>
            <a:r>
              <a:rPr kumimoji="1" lang="en-US" altLang="zh-TW" dirty="0" smtClean="0"/>
              <a:t>)</a:t>
            </a:r>
          </a:p>
          <a:p>
            <a:r>
              <a:rPr kumimoji="1" lang="zh-TW" altLang="en-US" dirty="0" smtClean="0"/>
              <a:t>好，剛剛講的各位出了這一扇門就要把他忘掉喔，當作剛剛在做夢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其實主要有兩個原因，</a:t>
            </a:r>
            <a:endParaRPr kumimoji="1" lang="en-US" altLang="zh-TW" dirty="0" smtClean="0"/>
          </a:p>
          <a:p>
            <a:r>
              <a:rPr kumimoji="1" lang="zh-TW" altLang="en-US" dirty="0" smtClean="0"/>
              <a:t>第一是薪水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因為大公司所以事情都分門別類，每個人基本上事情做完就很閒不知道在幹嘛</a:t>
            </a:r>
            <a:endParaRPr kumimoji="1" lang="en-US" altLang="zh-TW" dirty="0" smtClean="0"/>
          </a:p>
          <a:p>
            <a:r>
              <a:rPr kumimoji="1" lang="zh-TW" altLang="en-US" dirty="0" smtClean="0"/>
              <a:t>很閒？然後就會開始東想西想，然後就想到我的薪水，每個月這樣算，再加上年終，誒！我一輩子的薪水計算機就可以按出來了誒</a:t>
            </a:r>
            <a:endParaRPr kumimoji="1" lang="en-US" altLang="zh-TW" dirty="0" smtClean="0"/>
          </a:p>
          <a:p>
            <a:r>
              <a:rPr kumimoji="1" lang="zh-TW" altLang="en-US" dirty="0" smtClean="0"/>
              <a:t>人是貪婪的，你會因為這樣滿足嗎？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加上</a:t>
            </a:r>
            <a:r>
              <a:rPr kumimoji="1" lang="en-US" altLang="zh-TW" dirty="0" err="1" smtClean="0"/>
              <a:t>htc</a:t>
            </a:r>
            <a:r>
              <a:rPr kumimoji="1" lang="zh-TW" altLang="en-US" dirty="0" smtClean="0"/>
              <a:t>的薪水制度，一個副理薪水的上下限可以插到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萬，你相信嗎？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第二個就是部門間的分工合作喔，在這種大公司可以生存下去，基本上就是你做事要比別人狠，什麼意思呢</a:t>
            </a:r>
            <a:endParaRPr kumimoji="1" lang="en-US" altLang="zh-TW" dirty="0" smtClean="0"/>
          </a:p>
          <a:p>
            <a:r>
              <a:rPr kumimoji="1" lang="zh-TW" altLang="en-US" dirty="0" smtClean="0"/>
              <a:t>就是功勞都你的，問題都是別人的，你只要做得到這樣，相信你在ＨＴＣ有一定的生存能力喔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好拉，不講那麼多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11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私人密鑰用來儲存你的以太幣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endParaRPr lang="en-US" altLang="zh-TW" dirty="0" smtClean="0"/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每一筆交易發送後無法取消</a:t>
            </a:r>
            <a:endParaRPr lang="en-US" altLang="zh-TW" dirty="0" smtClean="0"/>
          </a:p>
          <a:p>
            <a:r>
              <a:rPr lang="zh-TW" altLang="en-US" dirty="0" smtClean="0"/>
              <a:t>每一筆交易，儲存在各個人、礦工身上</a:t>
            </a:r>
            <a:endParaRPr lang="en-US" altLang="zh-TW" dirty="0" smtClean="0"/>
          </a:p>
          <a:p>
            <a:r>
              <a:rPr lang="zh-TW" altLang="en-US" dirty="0" smtClean="0"/>
              <a:t>帳本間是串連的，因此可追溯任何交易明細</a:t>
            </a:r>
            <a:endParaRPr lang="en-US" altLang="zh-TW" dirty="0" smtClean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 smtClean="0"/>
              <a:t>人民對政府的不信任</a:t>
            </a:r>
            <a:endParaRPr lang="en-US" altLang="zh-TW" dirty="0" smtClean="0"/>
          </a:p>
          <a:p>
            <a:r>
              <a:rPr lang="zh-TW" altLang="en-US" dirty="0" smtClean="0"/>
              <a:t>以密碼學、數學、演算法及經濟模型所組成的貨幣機制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 smtClean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 smtClean="0"/>
              <a:t>開放原始碼、公開的標準，以及監控架構支持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44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所以我再一次的因緣際會下來到了</a:t>
            </a:r>
            <a:r>
              <a:rPr kumimoji="1" lang="en-US" altLang="zh-TW" dirty="0" smtClean="0"/>
              <a:t>AMIS</a:t>
            </a:r>
            <a:r>
              <a:rPr kumimoji="1" lang="zh-TW" altLang="en-US" dirty="0" smtClean="0"/>
              <a:t>這間公司</a:t>
            </a:r>
            <a:endParaRPr kumimoji="1" lang="en-US" altLang="zh-TW" dirty="0" smtClean="0"/>
          </a:p>
          <a:p>
            <a:r>
              <a:rPr kumimoji="1" lang="zh-TW" altLang="en-US" dirty="0" smtClean="0"/>
              <a:t>這間公司是新創公司，他的組織圖非常扁平，什麼叫扁平呢，</a:t>
            </a:r>
            <a:endParaRPr kumimoji="1" lang="en-US" altLang="zh-TW" dirty="0" smtClean="0"/>
          </a:p>
          <a:p>
            <a:r>
              <a:rPr kumimoji="1" lang="zh-TW" altLang="en-US" dirty="0" smtClean="0"/>
              <a:t>小時候大家都有被兄弟姊妹欺負的經驗，通常你會直接跟媽媽說：媽媽，哥哥打我，而不是去跟哥哥說，跟媽媽講，你打我</a:t>
            </a:r>
            <a:endParaRPr kumimoji="1" lang="en-US" altLang="zh-TW" dirty="0" smtClean="0"/>
          </a:p>
          <a:p>
            <a:r>
              <a:rPr kumimoji="1" lang="zh-TW" altLang="en-US" dirty="0" smtClean="0"/>
              <a:t>如果你是透過哥哥跟媽媽說這句話會發生什麼事情？ 基本上就是變成：媽媽，弟弟欺負我喔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當時吸引我的點，除了是已經有找到投資者，以及銀行合作外，還有一個就是區塊鏈這個技術</a:t>
            </a:r>
            <a:endParaRPr kumimoji="1" lang="en-US" altLang="zh-TW" dirty="0" smtClean="0"/>
          </a:p>
          <a:p>
            <a:r>
              <a:rPr kumimoji="1" lang="zh-TW" altLang="en-US" dirty="0" smtClean="0"/>
              <a:t>現在大家可能對他一籌莫展，但等等就會陸續跟家解釋什麼是區塊鏈</a:t>
            </a:r>
            <a:endParaRPr kumimoji="1" lang="en-US" altLang="zh-TW" dirty="0" smtClean="0"/>
          </a:p>
          <a:p>
            <a:r>
              <a:rPr kumimoji="1" lang="zh-TW" altLang="en-US" dirty="0" smtClean="0"/>
              <a:t>大家可以先把它想成是一個不可篡改的資料庫系統，什麼叫做不可篡改呢？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例如你的身分證上面不是都會有寫出生年月日，爸爸媽媽嗎？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假設過了</a:t>
            </a:r>
            <a:r>
              <a:rPr kumimoji="1" lang="en-US" altLang="zh-TW" dirty="0" smtClean="0"/>
              <a:t>20</a:t>
            </a:r>
            <a:r>
              <a:rPr kumimoji="1" lang="zh-TW" altLang="en-US" dirty="0" smtClean="0"/>
              <a:t>年，你的爸爸突然變成隔壁老王，你會覺得怎樣？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真的是</a:t>
            </a:r>
            <a:r>
              <a:rPr kumimoji="1" lang="en-US" altLang="zh-TW" dirty="0" smtClean="0"/>
              <a:t>WTF</a:t>
            </a:r>
            <a:r>
              <a:rPr kumimoji="1" lang="zh-TW" altLang="en-US" dirty="0" smtClean="0"/>
              <a:t>嘛！</a:t>
            </a:r>
            <a:endParaRPr kumimoji="1" lang="en-US" altLang="zh-TW" dirty="0" smtClean="0"/>
          </a:p>
          <a:p>
            <a:r>
              <a:rPr kumimoji="1" lang="zh-TW" altLang="en-US" dirty="0" smtClean="0"/>
              <a:t>所以這是非常重要的</a:t>
            </a:r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314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這間公司還有一個特性喔，就是他目前是國際級的區塊鏈聯盟成員之一，並且是擔任核心開發者的角色</a:t>
            </a:r>
            <a:endParaRPr kumimoji="1" lang="en-US" altLang="zh-TW" dirty="0" smtClean="0"/>
          </a:p>
          <a:p>
            <a:r>
              <a:rPr kumimoji="1" lang="zh-TW" altLang="en-US" dirty="0" smtClean="0"/>
              <a:t>從剛剛我講得不可篡改，各位就知道為什麼會有銀行巨頭出現在這個清單裡面</a:t>
            </a:r>
            <a:endParaRPr kumimoji="1" lang="en-US" altLang="zh-TW" dirty="0" smtClean="0"/>
          </a:p>
          <a:p>
            <a:r>
              <a:rPr kumimoji="1" lang="zh-TW" altLang="en-US" dirty="0" smtClean="0"/>
              <a:t>包含</a:t>
            </a:r>
            <a:r>
              <a:rPr kumimoji="1" lang="en-US" altLang="zh-TW" dirty="0" smtClean="0"/>
              <a:t>JP Morgan,</a:t>
            </a:r>
            <a:r>
              <a:rPr kumimoji="1" lang="en-US" altLang="zh-TW" baseline="0" dirty="0" smtClean="0"/>
              <a:t> ING,</a:t>
            </a:r>
            <a:r>
              <a:rPr kumimoji="1" lang="zh-TW" altLang="en-US" baseline="0" dirty="0" smtClean="0"/>
              <a:t> 富邦</a:t>
            </a:r>
            <a:r>
              <a:rPr kumimoji="1" lang="en-US" altLang="zh-TW" baseline="0" dirty="0" smtClean="0"/>
              <a:t>, </a:t>
            </a:r>
            <a:r>
              <a:rPr kumimoji="1" lang="zh-TW" altLang="en-US" baseline="0" dirty="0" smtClean="0"/>
              <a:t>微軟</a:t>
            </a:r>
            <a:r>
              <a:rPr kumimoji="1" lang="en-US" altLang="zh-TW" baseline="0" dirty="0" smtClean="0"/>
              <a:t>, intel</a:t>
            </a:r>
            <a:r>
              <a:rPr kumimoji="1" lang="zh-TW" altLang="en-US" baseline="0" dirty="0" smtClean="0"/>
              <a:t>等等的大公司，基本上就是圍繞著區塊鏈這個技術在走！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14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比特幣他是一個虛擬的貨幣，不像黃金有實體存在，因此大家對於他可能會比較陌生，甚至不敢進場投資喔</a:t>
            </a:r>
            <a:endParaRPr lang="en-US" altLang="zh-TW" dirty="0" smtClean="0"/>
          </a:p>
          <a:p>
            <a:r>
              <a:rPr lang="zh-TW" altLang="en-US" dirty="0" smtClean="0"/>
              <a:t>當然也有很多人在喊龐氏騙局，那蘋果公司的股票，你又怎麼不說他也是一個龐氏騙局呢</a:t>
            </a:r>
            <a:endParaRPr lang="en-US" altLang="zh-TW" dirty="0" smtClean="0"/>
          </a:p>
          <a:p>
            <a:r>
              <a:rPr lang="zh-TW" altLang="en-US" dirty="0" smtClean="0"/>
              <a:t>因此我今天就來把這個虛擬的東西，實體化，讓大家了解什麼是比特幣，又該如何取得，他的運作原理，和區塊鏈的關係，以及他的未來性喔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10"/>
          <p:cNvSpPr>
            <a:spLocks noGrp="1"/>
          </p:cNvSpPr>
          <p:nvPr>
            <p:ph type="ftr" sz="quarter" idx="3"/>
          </p:nvPr>
        </p:nvSpPr>
        <p:spPr>
          <a:xfrm>
            <a:off x="1043608" y="6165304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10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e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4" Type="http://schemas.openxmlformats.org/officeDocument/2006/relationships/hyperlink" Target="https://tradebloc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jpeg"/><Relationship Id="rId13" Type="http://schemas.openxmlformats.org/officeDocument/2006/relationships/image" Target="../media/image43.jpeg"/><Relationship Id="rId14" Type="http://schemas.openxmlformats.org/officeDocument/2006/relationships/image" Target="../media/image44.jpeg"/><Relationship Id="rId15" Type="http://schemas.openxmlformats.org/officeDocument/2006/relationships/image" Target="../media/image45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eg"/><Relationship Id="rId8" Type="http://schemas.openxmlformats.org/officeDocument/2006/relationships/image" Target="../media/image30.jpe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4.png"/><Relationship Id="rId5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23685" r="355" b="1902"/>
          <a:stretch/>
        </p:blipFill>
        <p:spPr>
          <a:xfrm>
            <a:off x="-108520" y="0"/>
            <a:ext cx="92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513" y="1828800"/>
            <a:ext cx="6097591" cy="3770313"/>
            <a:chOff x="743" y="1152"/>
            <a:chExt cx="3841" cy="2375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82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9400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99" y="1152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992" y="2256"/>
              <a:ext cx="47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0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34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67944" y="3158689"/>
            <a:ext cx="687638" cy="10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24328" y="3140968"/>
            <a:ext cx="1524000" cy="2141012"/>
            <a:chOff x="9155732" y="3986738"/>
            <a:chExt cx="1524000" cy="2141012"/>
          </a:xfrm>
        </p:grpSpPr>
        <p:grpSp>
          <p:nvGrpSpPr>
            <p:cNvPr id="73" name="群組 72"/>
            <p:cNvGrpSpPr/>
            <p:nvPr/>
          </p:nvGrpSpPr>
          <p:grpSpPr>
            <a:xfrm>
              <a:off x="9155732" y="3986738"/>
              <a:ext cx="1524000" cy="1531938"/>
              <a:chOff x="8676456" y="4139138"/>
              <a:chExt cx="1524000" cy="1531938"/>
            </a:xfrm>
          </p:grpSpPr>
          <p:sp>
            <p:nvSpPr>
              <p:cNvPr id="74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開源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7" name="Oval 17"/>
            <p:cNvSpPr>
              <a:spLocks noChangeArrowheads="1"/>
            </p:cNvSpPr>
            <p:nvPr/>
          </p:nvSpPr>
          <p:spPr bwMode="gray">
            <a:xfrm>
              <a:off x="9189862" y="5640387"/>
              <a:ext cx="1455738" cy="487363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數位貨幣的未來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806575" y="2209800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2362200" y="1447800"/>
            <a:ext cx="44196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66667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TW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數位貨幣</a:t>
            </a:r>
            <a:endParaRPr lang="en-US" altLang="zh-TW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gray">
          <a:xfrm>
            <a:off x="4223544" y="2819400"/>
            <a:ext cx="6969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000" dirty="0" smtClean="0">
                <a:latin typeface="+mn-ea"/>
              </a:rPr>
              <a:t>推升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07504" y="3212976"/>
            <a:ext cx="1485900" cy="1989138"/>
            <a:chOff x="576" y="2572"/>
            <a:chExt cx="936" cy="1253"/>
          </a:xfrm>
        </p:grpSpPr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576" y="2572"/>
              <a:ext cx="936" cy="954"/>
              <a:chOff x="624" y="1584"/>
              <a:chExt cx="1248" cy="1296"/>
            </a:xfrm>
          </p:grpSpPr>
          <p:grpSp>
            <p:nvGrpSpPr>
              <p:cNvPr id="62" name="Group 7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64" name="Oval 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65" name="Freeform 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gray">
              <a:xfrm>
                <a:off x="950" y="2244"/>
                <a:ext cx="586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商家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1" name="Oval 11"/>
            <p:cNvSpPr>
              <a:spLocks noChangeArrowheads="1"/>
            </p:cNvSpPr>
            <p:nvPr/>
          </p:nvSpPr>
          <p:spPr bwMode="gray">
            <a:xfrm>
              <a:off x="672" y="3580"/>
              <a:ext cx="760" cy="245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0" name="Group 32"/>
          <p:cNvGrpSpPr>
            <a:grpSpLocks/>
          </p:cNvGrpSpPr>
          <p:nvPr/>
        </p:nvGrpSpPr>
        <p:grpSpPr bwMode="auto">
          <a:xfrm>
            <a:off x="5660597" y="4293096"/>
            <a:ext cx="1524000" cy="2066925"/>
            <a:chOff x="4272" y="2544"/>
            <a:chExt cx="960" cy="1302"/>
          </a:xfrm>
        </p:grpSpPr>
        <p:grpSp>
          <p:nvGrpSpPr>
            <p:cNvPr id="54" name="Group 12"/>
            <p:cNvGrpSpPr>
              <a:grpSpLocks/>
            </p:cNvGrpSpPr>
            <p:nvPr/>
          </p:nvGrpSpPr>
          <p:grpSpPr bwMode="auto">
            <a:xfrm>
              <a:off x="4272" y="2544"/>
              <a:ext cx="960" cy="965"/>
              <a:chOff x="2400" y="1488"/>
              <a:chExt cx="1152" cy="1152"/>
            </a:xfrm>
          </p:grpSpPr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59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57" name="Text Box 16"/>
              <p:cNvSpPr txBox="1">
                <a:spLocks noChangeArrowheads="1"/>
              </p:cNvSpPr>
              <p:nvPr/>
            </p:nvSpPr>
            <p:spPr bwMode="gray">
              <a:xfrm>
                <a:off x="2505" y="2025"/>
                <a:ext cx="915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基礎技術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55" name="Oval 17"/>
            <p:cNvSpPr>
              <a:spLocks noChangeArrowheads="1"/>
            </p:cNvSpPr>
            <p:nvPr/>
          </p:nvSpPr>
          <p:spPr bwMode="gray">
            <a:xfrm>
              <a:off x="4299" y="3539"/>
              <a:ext cx="917" cy="307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3796866" y="4652267"/>
            <a:ext cx="1524000" cy="2217738"/>
            <a:chOff x="3072" y="2544"/>
            <a:chExt cx="960" cy="1397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3072" y="2544"/>
              <a:ext cx="960" cy="958"/>
              <a:chOff x="3072" y="2544"/>
              <a:chExt cx="960" cy="958"/>
            </a:xfrm>
          </p:grpSpPr>
          <p:grpSp>
            <p:nvGrpSpPr>
              <p:cNvPr id="45" name="Group 24"/>
              <p:cNvGrpSpPr>
                <a:grpSpLocks/>
              </p:cNvGrpSpPr>
              <p:nvPr/>
            </p:nvGrpSpPr>
            <p:grpSpPr bwMode="auto">
              <a:xfrm>
                <a:off x="3072" y="2544"/>
                <a:ext cx="960" cy="958"/>
                <a:chOff x="2016" y="1920"/>
                <a:chExt cx="1680" cy="1680"/>
              </a:xfrm>
            </p:grpSpPr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5137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gray">
              <a:xfrm>
                <a:off x="3120" y="3004"/>
                <a:ext cx="8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政府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gray">
            <a:xfrm>
              <a:off x="3098" y="3633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1933135" y="4292931"/>
            <a:ext cx="1524000" cy="2156566"/>
            <a:chOff x="251520" y="969168"/>
            <a:chExt cx="1524000" cy="2156566"/>
          </a:xfrm>
        </p:grpSpPr>
        <p:grpSp>
          <p:nvGrpSpPr>
            <p:cNvPr id="72" name="群組 71"/>
            <p:cNvGrpSpPr/>
            <p:nvPr/>
          </p:nvGrpSpPr>
          <p:grpSpPr>
            <a:xfrm>
              <a:off x="251520" y="969168"/>
              <a:ext cx="1524000" cy="1531938"/>
              <a:chOff x="8676456" y="4139138"/>
              <a:chExt cx="1524000" cy="1531938"/>
            </a:xfrm>
          </p:grpSpPr>
          <p:sp>
            <p:nvSpPr>
              <p:cNvPr id="69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數位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9" name="Oval 11"/>
            <p:cNvSpPr>
              <a:spLocks noChangeArrowheads="1"/>
            </p:cNvSpPr>
            <p:nvPr/>
          </p:nvSpPr>
          <p:spPr bwMode="gray">
            <a:xfrm>
              <a:off x="394848" y="2736796"/>
              <a:ext cx="1206500" cy="38893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28696" y="2150394"/>
            <a:ext cx="3391049" cy="3692072"/>
            <a:chOff x="428696" y="2150394"/>
            <a:chExt cx="3391049" cy="3692072"/>
          </a:xfrm>
        </p:grpSpPr>
        <p:pic>
          <p:nvPicPr>
            <p:cNvPr id="5124" name="Picture 4" descr="「台灣銀行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83" y="2150394"/>
              <a:ext cx="3267075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「ubike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96" y="3241819"/>
              <a:ext cx="3391049" cy="216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428696" y="5473134"/>
              <a:ext cx="339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/>
                <a:t>Ubike</a:t>
              </a:r>
              <a:r>
                <a:rPr lang="zh-TW" altLang="en-US" dirty="0" smtClean="0"/>
                <a:t>價值</a:t>
              </a:r>
              <a:r>
                <a:rPr lang="en-US" altLang="zh-TW" dirty="0"/>
                <a:t>1</a:t>
              </a:r>
              <a:r>
                <a:rPr lang="zh-TW" altLang="en-US" dirty="0" smtClean="0"/>
                <a:t>萬元新台幣</a:t>
              </a:r>
              <a:endParaRPr lang="zh-TW" altLang="en-US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926504" y="2150393"/>
            <a:ext cx="3893967" cy="3692073"/>
            <a:chOff x="4926504" y="2150393"/>
            <a:chExt cx="3893967" cy="3692073"/>
          </a:xfrm>
        </p:grpSpPr>
        <p:pic>
          <p:nvPicPr>
            <p:cNvPr id="5122" name="Picture 2" descr="相關圖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21" b="23221"/>
            <a:stretch/>
          </p:blipFill>
          <p:spPr bwMode="auto">
            <a:xfrm>
              <a:off x="5361828" y="2150393"/>
              <a:ext cx="3023320" cy="80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「panamera」的圖片搜尋結果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6" t="7616" r="14951" b="20383"/>
            <a:stretch/>
          </p:blipFill>
          <p:spPr bwMode="auto">
            <a:xfrm>
              <a:off x="5177888" y="3241818"/>
              <a:ext cx="3391200" cy="21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/>
            <p:cNvSpPr txBox="1"/>
            <p:nvPr/>
          </p:nvSpPr>
          <p:spPr>
            <a:xfrm>
              <a:off x="4926504" y="5473134"/>
              <a:ext cx="3893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Porsche </a:t>
              </a:r>
              <a:r>
                <a:rPr lang="en-US" altLang="zh-TW" dirty="0" err="1" smtClean="0"/>
                <a:t>Panamera</a:t>
              </a:r>
              <a:r>
                <a:rPr lang="zh-TW" altLang="en-US" dirty="0" smtClean="0"/>
                <a:t>價值</a:t>
              </a:r>
              <a:r>
                <a:rPr lang="en-US" altLang="zh-TW" dirty="0" smtClean="0"/>
                <a:t>488</a:t>
              </a:r>
              <a:r>
                <a:rPr lang="zh-TW" altLang="en-US" dirty="0" smtClean="0"/>
                <a:t>萬新台幣</a:t>
              </a:r>
              <a:endParaRPr lang="zh-TW" altLang="en-US" dirty="0"/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4499992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CK\Desktop\logo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7" y="480506"/>
            <a:ext cx="8496944" cy="36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qr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20" y="3212976"/>
            <a:ext cx="336435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23920" y="4123928"/>
            <a:ext cx="5040559" cy="1227290"/>
            <a:chOff x="519454" y="2513867"/>
            <a:chExt cx="2937463" cy="593725"/>
          </a:xfrm>
        </p:grpSpPr>
        <p:grpSp>
          <p:nvGrpSpPr>
            <p:cNvPr id="7" name="群組 6"/>
            <p:cNvGrpSpPr/>
            <p:nvPr/>
          </p:nvGrpSpPr>
          <p:grpSpPr>
            <a:xfrm>
              <a:off x="519454" y="2513867"/>
              <a:ext cx="2416216" cy="593725"/>
              <a:chOff x="2123757" y="4726648"/>
              <a:chExt cx="2597001" cy="593725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gray">
              <a:xfrm>
                <a:off x="2184602" y="4726648"/>
                <a:ext cx="2536156" cy="5937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57150">
                <a:solidFill>
                  <a:srgbClr val="FFC000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" name="Rectangle 18"/>
              <p:cNvSpPr>
                <a:spLocks noChangeArrowheads="1"/>
              </p:cNvSpPr>
              <p:nvPr/>
            </p:nvSpPr>
            <p:spPr bwMode="white">
              <a:xfrm>
                <a:off x="2123757" y="4759651"/>
                <a:ext cx="2527163" cy="524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想獲得第一手資訊</a:t>
                </a:r>
                <a:endParaRPr lang="en-US" altLang="zh-TW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趕緊</a:t>
                </a:r>
                <a:r>
                  <a:rPr lang="zh-TW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加入</a:t>
                </a:r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好友吧！</a:t>
                </a:r>
                <a:endParaRPr lang="zh-TW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</p:txBody>
          </p:sp>
        </p:grpSp>
        <p:sp>
          <p:nvSpPr>
            <p:cNvPr id="8" name="AutoShape 21"/>
            <p:cNvSpPr>
              <a:spLocks noChangeArrowheads="1"/>
            </p:cNvSpPr>
            <p:nvPr/>
          </p:nvSpPr>
          <p:spPr bwMode="gray">
            <a:xfrm>
              <a:off x="3059832" y="2571368"/>
              <a:ext cx="397085" cy="497592"/>
            </a:xfrm>
            <a:prstGeom prst="rightArrow">
              <a:avLst>
                <a:gd name="adj1" fmla="val 50000"/>
                <a:gd name="adj2" fmla="val 59423"/>
              </a:avLst>
            </a:prstGeom>
            <a:ln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itchFamily="49" charset="-120"/>
                <a:ea typeface="華康中特圓體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1140489886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pic>
        <p:nvPicPr>
          <p:cNvPr id="8194" name="Picture 2" descr="http://s3-ap-northeast-1.amazonaws.com/blockcast-it-s3/wp-content/uploads/2017/05/21203457/%E8%9E%A2%E5%B9%95%E5%BF%AB%E7%85%A7-2017-05-21-%E4%B8%8B%E5%8D%884.38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484784"/>
            <a:ext cx="78771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-ap-northeast-1.amazonaws.com/blockcast-it-s3/wp-content/uploads/2017/05/21203456/%E8%9E%A2%E5%B9%95%E5%BF%AB%E7%85%A7-2017-05-21-%E4%B8%8B%E5%8D%885.05.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13176"/>
            <a:ext cx="7877175" cy="17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  <p:sp>
        <p:nvSpPr>
          <p:cNvPr id="12" name="圓角矩形 11"/>
          <p:cNvSpPr/>
          <p:nvPr/>
        </p:nvSpPr>
        <p:spPr>
          <a:xfrm>
            <a:off x="2339753" y="2276872"/>
            <a:ext cx="1008112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267743" y="5229200"/>
            <a:ext cx="1728193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563888" y="5517232"/>
            <a:ext cx="3024336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539552" y="332656"/>
            <a:ext cx="8208912" cy="5328592"/>
          </a:xfrm>
          <a:prstGeom prst="roundRect">
            <a:avLst>
              <a:gd name="adj" fmla="val 11505"/>
            </a:avLst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3" name="AutoShape 426"/>
          <p:cNvSpPr>
            <a:spLocks noChangeArrowheads="1"/>
          </p:cNvSpPr>
          <p:nvPr/>
        </p:nvSpPr>
        <p:spPr bwMode="auto">
          <a:xfrm>
            <a:off x="940245" y="1296223"/>
            <a:ext cx="7352611" cy="26056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>
                  <a:alpha val="3000"/>
                </a:schemeClr>
              </a:gs>
              <a:gs pos="50000">
                <a:schemeClr val="bg1">
                  <a:alpha val="35001"/>
                </a:schemeClr>
              </a:gs>
              <a:gs pos="100000">
                <a:schemeClr val="bg1">
                  <a:alpha val="3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4" name="AutoShape 427"/>
          <p:cNvSpPr>
            <a:spLocks noChangeArrowheads="1"/>
          </p:cNvSpPr>
          <p:nvPr/>
        </p:nvSpPr>
        <p:spPr bwMode="auto">
          <a:xfrm>
            <a:off x="4063164" y="328293"/>
            <a:ext cx="4109236" cy="1098214"/>
          </a:xfrm>
          <a:prstGeom prst="roundRect">
            <a:avLst>
              <a:gd name="adj" fmla="val 36463"/>
            </a:avLst>
          </a:prstGeom>
          <a:solidFill>
            <a:srgbClr val="333333">
              <a:alpha val="6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TW" altLang="en-US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林佑任 </a:t>
            </a:r>
            <a:r>
              <a:rPr kumimoji="1" lang="en-US" altLang="zh-TW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Kent</a:t>
            </a:r>
            <a:endParaRPr kumimoji="1" lang="zh-TW" altLang="en-US" sz="3600" dirty="0">
              <a:solidFill>
                <a:prstClr val="white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5" name="內容版面配置區 4"/>
          <p:cNvSpPr txBox="1">
            <a:spLocks/>
          </p:cNvSpPr>
          <p:nvPr/>
        </p:nvSpPr>
        <p:spPr>
          <a:xfrm>
            <a:off x="3532533" y="1339387"/>
            <a:ext cx="5616624" cy="436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金融交易者商學院課程總監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上海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拓璞學堂外匯專任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北大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青鳥金融機構特約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現任：專業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投資人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金融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交易者商學院專任講師。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專長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：海外期貨、保證金交易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交易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心態、資金控管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掌握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波段趨勢轉折</a:t>
            </a: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pic>
        <p:nvPicPr>
          <p:cNvPr id="6" name="Picture 2" descr="C:\Users\chengyi\Desktop\Lab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100000" l="10000" r="90000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6296" y="-222343"/>
            <a:ext cx="4119461" cy="6105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5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588224" y="3326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68144" y="486983"/>
            <a:ext cx="648072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833527" y="99165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012160" y="908720"/>
            <a:ext cx="720080" cy="3497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8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4077072"/>
            <a:ext cx="4104455" cy="12961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07707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5445224"/>
            <a:ext cx="1512167" cy="8434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37761" y="544522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907705" y="4293096"/>
            <a:ext cx="432048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331640" y="4277629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92280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BU\Desktop\1234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332656"/>
            <a:ext cx="8065120" cy="46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45197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latin typeface="文鼎特毛楷" pitchFamily="49" charset="-120"/>
                <a:ea typeface="文鼎特毛楷" pitchFamily="49" charset="-120"/>
              </a:rPr>
              <a:t>公司介紹</a:t>
            </a:r>
            <a:endParaRPr lang="zh-TW" altLang="en-US" sz="4800" dirty="0">
              <a:latin typeface="文鼎特毛楷" pitchFamily="49" charset="-120"/>
              <a:ea typeface="文鼎特毛楷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499992" y="5229200"/>
            <a:ext cx="1368151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6012160" y="535259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110907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19672" y="1700808"/>
            <a:ext cx="5976664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983546" y="17008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71902" y="4077072"/>
            <a:ext cx="1368152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084168" y="4149080"/>
            <a:ext cx="468000" cy="468000"/>
            <a:chOff x="6084168" y="4149080"/>
            <a:chExt cx="468000" cy="468000"/>
          </a:xfrm>
        </p:grpSpPr>
        <p:sp>
          <p:nvSpPr>
            <p:cNvPr id="5" name="橢圓 4"/>
            <p:cNvSpPr/>
            <p:nvPr/>
          </p:nvSpPr>
          <p:spPr>
            <a:xfrm>
              <a:off x="6084168" y="4149080"/>
              <a:ext cx="468000" cy="468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99198" y="419841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4" y="0"/>
            <a:ext cx="9159004" cy="68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</a:t>
            </a:r>
            <a:r>
              <a:rPr lang="en-US" altLang="zh-TW" dirty="0" smtClean="0"/>
              <a:t>/</a:t>
            </a:r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31840" y="476673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5776" y="44831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275856" y="836712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99792" y="804952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1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96336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填寫對方地址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81972" y="314485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填寫</a:t>
            </a:r>
            <a:r>
              <a:rPr lang="zh-TW" altLang="en-US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金額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645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填寫備註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967143" y="2818411"/>
            <a:ext cx="32926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967143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100588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2205" y="4293096"/>
            <a:ext cx="360557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19624" y="2447311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123728" y="319235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119624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19624" y="470452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2853752" y="4661148"/>
            <a:ext cx="1502223" cy="6400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912580" y="533824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336516" y="505461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067944" y="908720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91880" y="87696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603" y="8832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rPr>
              <a:t>金融交易者商學院</a:t>
            </a:r>
            <a:endParaRPr lang="zh-TW" altLang="en-US" sz="5400" dirty="0">
              <a:latin typeface="文鼎特毛楷" panose="020B0609010101010101" pitchFamily="49" charset="-120"/>
              <a:ea typeface="文鼎特毛楷" panose="020B0609010101010101" pitchFamily="49" charset="-120"/>
              <a:cs typeface="微軟正黑體"/>
            </a:endParaRPr>
          </a:p>
        </p:txBody>
      </p:sp>
      <p:pic>
        <p:nvPicPr>
          <p:cNvPr id="3074" name="Picture 2" descr="G:\說明會\說明會照片\20130715_200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46449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ABU\Desktop\1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102">
            <a:off x="781776" y="4374672"/>
            <a:ext cx="2946713" cy="189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283967" y="1700760"/>
            <a:ext cx="4536623" cy="4032560"/>
            <a:chOff x="3851900" y="1700760"/>
            <a:chExt cx="4968690" cy="4032560"/>
          </a:xfrm>
          <a:solidFill>
            <a:srgbClr val="A6A6A6"/>
          </a:solidFill>
        </p:grpSpPr>
        <p:sp>
          <p:nvSpPr>
            <p:cNvPr id="5" name="圓角矩形 4"/>
            <p:cNvSpPr/>
            <p:nvPr/>
          </p:nvSpPr>
          <p:spPr>
            <a:xfrm>
              <a:off x="3851901" y="17007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以金融教育為主的教學機構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851900" y="2780910"/>
              <a:ext cx="4968690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一群熱愛操作的操盤手組成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851901" y="38610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建立完整的邏輯、正確的依據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01" y="4941210"/>
              <a:ext cx="4945886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透過大賺小賠累積財富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720380" y="2387614"/>
            <a:ext cx="5596037" cy="369332"/>
            <a:chOff x="2051720" y="1753071"/>
            <a:chExt cx="4599677" cy="297974"/>
          </a:xfrm>
        </p:grpSpPr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792010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2200605" y="2345945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6516216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mac\Desktop\WeChat 圖片_201708251719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1133"/>
          <a:stretch/>
        </p:blipFill>
        <p:spPr bwMode="auto">
          <a:xfrm>
            <a:off x="0" y="-10296"/>
            <a:ext cx="9144000" cy="58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》</a:t>
            </a:r>
            <a:endParaRPr lang="en-US" altLang="zh-TW" sz="20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使用比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幣軟體進行挖礦，獲得比特幣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比特幣社群呼籲維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基解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密接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受比特幣捐款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以打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破金融封鎖，中本聰堅決反對。此後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             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聰。                                     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/>
              <a:t>帳聯網路科技</a:t>
            </a:r>
            <a:r>
              <a:rPr lang="en-US" altLang="zh-TW" dirty="0"/>
              <a:t>(AMIS)</a:t>
            </a:r>
            <a:r>
              <a:rPr lang="zh-TW" altLang="en-US" dirty="0"/>
              <a:t>股份</a:t>
            </a:r>
            <a:r>
              <a:rPr lang="zh-TW" altLang="en-US" dirty="0" smtClean="0"/>
              <a:t>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比特幣地址</a:t>
            </a:r>
          </a:p>
        </p:txBody>
      </p:sp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827584" y="1700808"/>
            <a:ext cx="4149229" cy="4114205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6667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  <a:alpha val="12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170346" y="2040677"/>
            <a:ext cx="3463704" cy="3434466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635896" y="1844824"/>
            <a:ext cx="3887489" cy="61354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由密鑰產生器與密碼產生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3995936" y="2657321"/>
            <a:ext cx="3845321" cy="59962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>
                <a:latin typeface="+mn-ea"/>
              </a:rPr>
              <a:t> </a:t>
            </a:r>
            <a:r>
              <a:rPr lang="en-US" altLang="zh-TW" sz="2000" b="1" dirty="0">
                <a:latin typeface="+mn-ea"/>
              </a:rPr>
              <a:t>27 </a:t>
            </a:r>
            <a:r>
              <a:rPr lang="zh-TW" altLang="en-US" sz="2000" b="1" dirty="0">
                <a:latin typeface="+mn-ea"/>
              </a:rPr>
              <a:t>到 </a:t>
            </a:r>
            <a:r>
              <a:rPr lang="en-US" altLang="zh-TW" sz="2000" b="1" dirty="0">
                <a:latin typeface="+mn-ea"/>
              </a:rPr>
              <a:t>34 </a:t>
            </a:r>
            <a:r>
              <a:rPr lang="zh-TW" altLang="en-US" sz="2000" b="1" dirty="0" smtClean="0">
                <a:latin typeface="+mn-ea"/>
              </a:rPr>
              <a:t>個英文和數字組成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283968" y="3455901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存放你的比特幣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95936" y="4242153"/>
            <a:ext cx="3888432" cy="64407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TW" sz="2000" b="1" dirty="0" smtClean="0"/>
              <a:t>3BTyZKRtRtBN6fdzu6TW…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36073" y="3342412"/>
            <a:ext cx="153225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/>
            <a:r>
              <a:rPr lang="zh-TW" altLang="en-US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endParaRPr lang="en-US" altLang="zh-TW" sz="4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3635895" y="5085184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等於銀行帳號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6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0" y="2811507"/>
            <a:ext cx="9035480" cy="140499"/>
            <a:chOff x="0" y="1896"/>
            <a:chExt cx="5760" cy="120"/>
          </a:xfrm>
        </p:grpSpPr>
        <p:sp>
          <p:nvSpPr>
            <p:cNvPr id="145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4" name="Group 93"/>
          <p:cNvGrpSpPr>
            <a:grpSpLocks/>
          </p:cNvGrpSpPr>
          <p:nvPr/>
        </p:nvGrpSpPr>
        <p:grpSpPr bwMode="auto">
          <a:xfrm>
            <a:off x="762000" y="2277318"/>
            <a:ext cx="1712913" cy="3190875"/>
            <a:chOff x="480" y="1692"/>
            <a:chExt cx="1079" cy="2010"/>
          </a:xfrm>
        </p:grpSpPr>
        <p:grpSp>
          <p:nvGrpSpPr>
            <p:cNvPr id="125" name="Group 59"/>
            <p:cNvGrpSpPr>
              <a:grpSpLocks/>
            </p:cNvGrpSpPr>
            <p:nvPr/>
          </p:nvGrpSpPr>
          <p:grpSpPr bwMode="auto">
            <a:xfrm rot="3877067">
              <a:off x="573" y="2715"/>
              <a:ext cx="1432" cy="541"/>
              <a:chOff x="2290" y="2725"/>
              <a:chExt cx="1832" cy="713"/>
            </a:xfrm>
          </p:grpSpPr>
          <p:grpSp>
            <p:nvGrpSpPr>
              <p:cNvPr id="139" name="Group 60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43" name="Freeform 6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4" name="Freeform 6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40" name="Group 63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41" name="Freeform 64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2" name="Freeform 65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26" name="Group 66"/>
            <p:cNvGrpSpPr>
              <a:grpSpLocks/>
            </p:cNvGrpSpPr>
            <p:nvPr/>
          </p:nvGrpSpPr>
          <p:grpSpPr bwMode="auto">
            <a:xfrm>
              <a:off x="480" y="1692"/>
              <a:ext cx="799" cy="824"/>
              <a:chOff x="2789" y="1625"/>
              <a:chExt cx="907" cy="907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Oval 69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2" name="Oval 70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" name="Oval 71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34" name="Group 72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6" name="Oval 74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7" name="Oval 75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8" name="Oval 76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27" name="Text Box 77"/>
            <p:cNvSpPr txBox="1">
              <a:spLocks noChangeArrowheads="1"/>
            </p:cNvSpPr>
            <p:nvPr/>
          </p:nvSpPr>
          <p:spPr bwMode="gray">
            <a:xfrm rot="3925970">
              <a:off x="894" y="2816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餘額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Group 94"/>
          <p:cNvGrpSpPr>
            <a:grpSpLocks/>
          </p:cNvGrpSpPr>
          <p:nvPr/>
        </p:nvGrpSpPr>
        <p:grpSpPr bwMode="auto">
          <a:xfrm>
            <a:off x="2509838" y="2277318"/>
            <a:ext cx="1711325" cy="3190875"/>
            <a:chOff x="1581" y="1692"/>
            <a:chExt cx="1078" cy="2010"/>
          </a:xfrm>
        </p:grpSpPr>
        <p:grpSp>
          <p:nvGrpSpPr>
            <p:cNvPr id="105" name="Group 41"/>
            <p:cNvGrpSpPr>
              <a:grpSpLocks/>
            </p:cNvGrpSpPr>
            <p:nvPr/>
          </p:nvGrpSpPr>
          <p:grpSpPr bwMode="auto">
            <a:xfrm rot="3877067">
              <a:off x="1673" y="2715"/>
              <a:ext cx="1432" cy="541"/>
              <a:chOff x="2290" y="2725"/>
              <a:chExt cx="1832" cy="713"/>
            </a:xfrm>
          </p:grpSpPr>
          <p:grpSp>
            <p:nvGrpSpPr>
              <p:cNvPr id="119" name="Group 42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23" name="Freeform 43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" name="Freeform 44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20" name="Group 45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21" name="Freeform 4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2" name="Freeform 4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06" name="Group 48"/>
            <p:cNvGrpSpPr>
              <a:grpSpLocks/>
            </p:cNvGrpSpPr>
            <p:nvPr/>
          </p:nvGrpSpPr>
          <p:grpSpPr bwMode="auto">
            <a:xfrm>
              <a:off x="1581" y="1692"/>
              <a:ext cx="799" cy="824"/>
              <a:chOff x="2789" y="1625"/>
              <a:chExt cx="907" cy="907"/>
            </a:xfrm>
          </p:grpSpPr>
          <p:sp>
            <p:nvSpPr>
              <p:cNvPr id="109" name="Oval 49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0" name="Oval 50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1" name="Oval 51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3" name="Oval 53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14" name="Group 54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15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6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7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8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7" name="Text Box 79"/>
            <p:cNvSpPr txBox="1">
              <a:spLocks noChangeArrowheads="1"/>
            </p:cNvSpPr>
            <p:nvPr/>
          </p:nvSpPr>
          <p:spPr bwMode="gray">
            <a:xfrm rot="3925970">
              <a:off x="1778" y="2816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對方地址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Group 95"/>
          <p:cNvGrpSpPr>
            <a:grpSpLocks/>
          </p:cNvGrpSpPr>
          <p:nvPr/>
        </p:nvGrpSpPr>
        <p:grpSpPr bwMode="auto">
          <a:xfrm>
            <a:off x="4313238" y="2277318"/>
            <a:ext cx="1712913" cy="3190875"/>
            <a:chOff x="2717" y="1692"/>
            <a:chExt cx="1079" cy="2010"/>
          </a:xfrm>
        </p:grpSpPr>
        <p:grpSp>
          <p:nvGrpSpPr>
            <p:cNvPr id="85" name="Group 6"/>
            <p:cNvGrpSpPr>
              <a:grpSpLocks/>
            </p:cNvGrpSpPr>
            <p:nvPr/>
          </p:nvGrpSpPr>
          <p:grpSpPr bwMode="auto">
            <a:xfrm rot="3877067">
              <a:off x="2810" y="2715"/>
              <a:ext cx="1432" cy="541"/>
              <a:chOff x="2290" y="2725"/>
              <a:chExt cx="1832" cy="713"/>
            </a:xfrm>
          </p:grpSpPr>
          <p:grpSp>
            <p:nvGrpSpPr>
              <p:cNvPr id="99" name="Group 7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03" name="Freeform 8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" name="Freeform 9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00" name="Group 10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01" name="Freeform 1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2" name="Freeform 1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2717" y="1692"/>
              <a:ext cx="800" cy="824"/>
              <a:chOff x="2789" y="1625"/>
              <a:chExt cx="907" cy="907"/>
            </a:xfrm>
          </p:grpSpPr>
          <p:sp>
            <p:nvSpPr>
              <p:cNvPr id="89" name="Oval 14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0" name="Oval 15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1" name="Oval 16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2" name="Oval 17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94" name="Group 19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95" name="Oval 2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6" name="Oval 2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7" name="Oval 2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8" name="Oval 2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7" name="Text Box 81"/>
            <p:cNvSpPr txBox="1">
              <a:spLocks noChangeArrowheads="1"/>
            </p:cNvSpPr>
            <p:nvPr/>
          </p:nvSpPr>
          <p:spPr bwMode="gray">
            <a:xfrm rot="3925970">
              <a:off x="3021" y="2816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手續費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Group 96"/>
          <p:cNvGrpSpPr>
            <a:grpSpLocks/>
          </p:cNvGrpSpPr>
          <p:nvPr/>
        </p:nvGrpSpPr>
        <p:grpSpPr bwMode="auto">
          <a:xfrm>
            <a:off x="6089650" y="2132856"/>
            <a:ext cx="1903413" cy="3402013"/>
            <a:chOff x="3836" y="1601"/>
            <a:chExt cx="1199" cy="2143"/>
          </a:xfrm>
        </p:grpSpPr>
        <p:grpSp>
          <p:nvGrpSpPr>
            <p:cNvPr id="66" name="Group 24"/>
            <p:cNvGrpSpPr>
              <a:grpSpLocks/>
            </p:cNvGrpSpPr>
            <p:nvPr/>
          </p:nvGrpSpPr>
          <p:grpSpPr bwMode="auto">
            <a:xfrm rot="3877067">
              <a:off x="4049" y="2757"/>
              <a:ext cx="1432" cy="541"/>
              <a:chOff x="2290" y="2725"/>
              <a:chExt cx="1832" cy="713"/>
            </a:xfrm>
          </p:grpSpPr>
          <p:grpSp>
            <p:nvGrpSpPr>
              <p:cNvPr id="79" name="Group 25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83" name="Freeform 2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4" name="Freeform 2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0" name="Group 28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81" name="Freeform 29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699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2" name="Freeform 30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67" name="Oval 31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Oval 32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3399FF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Oval 33"/>
            <p:cNvSpPr>
              <a:spLocks noChangeArrowheads="1"/>
            </p:cNvSpPr>
            <p:nvPr/>
          </p:nvSpPr>
          <p:spPr bwMode="gray">
            <a:xfrm>
              <a:off x="3900" y="1666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54118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gray">
            <a:xfrm>
              <a:off x="3901" y="1668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63529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gray">
            <a:xfrm>
              <a:off x="3941" y="1709"/>
              <a:ext cx="751" cy="772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72" name="Group 36"/>
            <p:cNvGrpSpPr>
              <a:grpSpLocks/>
            </p:cNvGrpSpPr>
            <p:nvPr/>
          </p:nvGrpSpPr>
          <p:grpSpPr bwMode="auto">
            <a:xfrm>
              <a:off x="3953" y="1721"/>
              <a:ext cx="728" cy="749"/>
              <a:chOff x="4166" y="1706"/>
              <a:chExt cx="1252" cy="1252"/>
            </a:xfrm>
          </p:grpSpPr>
          <p:sp>
            <p:nvSpPr>
              <p:cNvPr id="75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7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8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3" name="Text Box 83"/>
            <p:cNvSpPr txBox="1">
              <a:spLocks noChangeArrowheads="1"/>
            </p:cNvSpPr>
            <p:nvPr/>
          </p:nvSpPr>
          <p:spPr bwMode="gray">
            <a:xfrm rot="3925970">
              <a:off x="4076" y="2904"/>
              <a:ext cx="11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密鑰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簽章</a:t>
              </a:r>
              <a:endPara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7" name="文字方塊 146"/>
          <p:cNvSpPr txBox="1"/>
          <p:nvPr/>
        </p:nvSpPr>
        <p:spPr>
          <a:xfrm>
            <a:off x="1182071" y="261741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2927224" y="2638258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4744462" y="2610773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592588" y="2504757"/>
            <a:ext cx="52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4</a:t>
            </a:r>
            <a:endParaRPr lang="zh-TW" altLang="en-US" sz="4800" dirty="0"/>
          </a:p>
        </p:txBody>
      </p:sp>
      <p:sp>
        <p:nvSpPr>
          <p:cNvPr id="151" name="AutoShape 6"/>
          <p:cNvSpPr>
            <a:spLocks noChangeArrowheads="1"/>
          </p:cNvSpPr>
          <p:nvPr/>
        </p:nvSpPr>
        <p:spPr bwMode="gray">
          <a:xfrm rot="5400000" flipH="1">
            <a:off x="8739200" y="2718185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3" name="圓角矩形 152"/>
          <p:cNvSpPr/>
          <p:nvPr/>
        </p:nvSpPr>
        <p:spPr>
          <a:xfrm>
            <a:off x="8028631" y="2347980"/>
            <a:ext cx="719833" cy="3609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gray">
          <a:xfrm>
            <a:off x="1957804" y="2903143"/>
            <a:ext cx="465137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gray">
          <a:xfrm>
            <a:off x="4359125" y="2903143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gray">
          <a:xfrm>
            <a:off x="-295" y="4464918"/>
            <a:ext cx="1980007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交易單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71712" y="2166543"/>
            <a:ext cx="1836000" cy="1836000"/>
            <a:chOff x="127793" y="2166543"/>
            <a:chExt cx="1985963" cy="19939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gray">
            <a:xfrm>
              <a:off x="257968" y="2296718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259556" y="2299893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gray">
            <a:xfrm>
              <a:off x="343693" y="2384031"/>
              <a:ext cx="1554163" cy="156051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369093" y="2406256"/>
              <a:ext cx="1503363" cy="1511300"/>
              <a:chOff x="4166" y="1706"/>
              <a:chExt cx="1252" cy="1252"/>
            </a:xfrm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8" name="Text Box 67"/>
            <p:cNvSpPr txBox="1">
              <a:spLocks noChangeArrowheads="1"/>
            </p:cNvSpPr>
            <p:nvPr/>
          </p:nvSpPr>
          <p:spPr bwMode="gray">
            <a:xfrm>
              <a:off x="691157" y="2965057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</a:t>
              </a:r>
              <a:endPara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473033" y="2172893"/>
            <a:ext cx="1836000" cy="1836000"/>
            <a:chOff x="2643981" y="2172893"/>
            <a:chExt cx="1985962" cy="1993900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gray">
            <a:xfrm>
              <a:off x="27741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gray">
            <a:xfrm>
              <a:off x="2775743" y="2306243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gray">
            <a:xfrm>
              <a:off x="2859881" y="2388793"/>
              <a:ext cx="1554162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85281" y="2406256"/>
              <a:ext cx="1503362" cy="1511300"/>
              <a:chOff x="4166" y="1706"/>
              <a:chExt cx="1252" cy="1252"/>
            </a:xfrm>
          </p:grpSpPr>
          <p:sp>
            <p:nvSpPr>
              <p:cNvPr id="56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9" name="Text Box 68"/>
            <p:cNvSpPr txBox="1">
              <a:spLocks noChangeArrowheads="1"/>
            </p:cNvSpPr>
            <p:nvPr/>
          </p:nvSpPr>
          <p:spPr bwMode="gray">
            <a:xfrm>
              <a:off x="321369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驗證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72767" y="2172893"/>
            <a:ext cx="1836000" cy="1836000"/>
            <a:chOff x="5158581" y="2172893"/>
            <a:chExt cx="1985962" cy="19939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gray">
            <a:xfrm>
              <a:off x="52887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gray">
            <a:xfrm>
              <a:off x="5317331" y="2312593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gray">
            <a:xfrm>
              <a:off x="5380831" y="2388793"/>
              <a:ext cx="1555750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5409406" y="2406256"/>
              <a:ext cx="1504950" cy="1511300"/>
              <a:chOff x="4166" y="1706"/>
              <a:chExt cx="1252" cy="1252"/>
            </a:xfrm>
          </p:grpSpPr>
          <p:sp>
            <p:nvSpPr>
              <p:cNvPr id="61" name="Oval 6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2" name="Oval 6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0" name="Text Box 69"/>
            <p:cNvSpPr txBox="1">
              <a:spLocks noChangeArrowheads="1"/>
            </p:cNvSpPr>
            <p:nvPr/>
          </p:nvSpPr>
          <p:spPr bwMode="gray">
            <a:xfrm>
              <a:off x="573464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挖礦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86" name="AutoShape 33"/>
          <p:cNvSpPr>
            <a:spLocks noChangeArrowheads="1"/>
          </p:cNvSpPr>
          <p:nvPr/>
        </p:nvSpPr>
        <p:spPr bwMode="gray">
          <a:xfrm>
            <a:off x="6758859" y="2901656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AutoShape 64"/>
          <p:cNvSpPr>
            <a:spLocks noChangeArrowheads="1"/>
          </p:cNvSpPr>
          <p:nvPr/>
        </p:nvSpPr>
        <p:spPr bwMode="gray">
          <a:xfrm>
            <a:off x="2422941" y="4464918"/>
            <a:ext cx="193618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AutoShape 64"/>
          <p:cNvSpPr>
            <a:spLocks noChangeArrowheads="1"/>
          </p:cNvSpPr>
          <p:nvPr/>
        </p:nvSpPr>
        <p:spPr bwMode="gray">
          <a:xfrm>
            <a:off x="4845465" y="4464918"/>
            <a:ext cx="191339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幸運數字導出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帳本編號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AutoShape 64"/>
          <p:cNvSpPr>
            <a:spLocks noChangeArrowheads="1"/>
          </p:cNvSpPr>
          <p:nvPr/>
        </p:nvSpPr>
        <p:spPr bwMode="gray">
          <a:xfrm>
            <a:off x="7222409" y="4464918"/>
            <a:ext cx="1896746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Oval 34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" name="Oval 35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" name="Oval 36"/>
          <p:cNvSpPr>
            <a:spLocks noChangeArrowheads="1"/>
          </p:cNvSpPr>
          <p:nvPr/>
        </p:nvSpPr>
        <p:spPr bwMode="gray">
          <a:xfrm>
            <a:off x="7392849" y="2324730"/>
            <a:ext cx="1595309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4" name="Oval 37"/>
          <p:cNvSpPr>
            <a:spLocks noChangeArrowheads="1"/>
          </p:cNvSpPr>
          <p:nvPr/>
        </p:nvSpPr>
        <p:spPr bwMode="gray">
          <a:xfrm>
            <a:off x="7419267" y="2333501"/>
            <a:ext cx="1596777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5" name="Oval 38"/>
          <p:cNvSpPr>
            <a:spLocks noChangeArrowheads="1"/>
          </p:cNvSpPr>
          <p:nvPr/>
        </p:nvSpPr>
        <p:spPr bwMode="gray">
          <a:xfrm>
            <a:off x="7477972" y="2403667"/>
            <a:ext cx="1438274" cy="1436934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96" name="Group 59"/>
          <p:cNvGrpSpPr>
            <a:grpSpLocks/>
          </p:cNvGrpSpPr>
          <p:nvPr/>
        </p:nvGrpSpPr>
        <p:grpSpPr bwMode="auto">
          <a:xfrm>
            <a:off x="7504389" y="2419747"/>
            <a:ext cx="1391310" cy="1391618"/>
            <a:chOff x="4166" y="1706"/>
            <a:chExt cx="1252" cy="1252"/>
          </a:xfrm>
        </p:grpSpPr>
        <p:sp>
          <p:nvSpPr>
            <p:cNvPr id="98" name="Oval 60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99" name="Oval 61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0" name="Oval 62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97" name="Text Box 69"/>
          <p:cNvSpPr txBox="1">
            <a:spLocks noChangeArrowheads="1"/>
          </p:cNvSpPr>
          <p:nvPr/>
        </p:nvSpPr>
        <p:spPr bwMode="gray">
          <a:xfrm>
            <a:off x="7805068" y="2934294"/>
            <a:ext cx="8002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400" dirty="0" smtClean="0">
                <a:solidFill>
                  <a:srgbClr val="000000"/>
                </a:solidFill>
                <a:latin typeface="+mn-ea"/>
              </a:rPr>
              <a:t>寫入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挖礦</a:t>
            </a:r>
            <a:endParaRPr lang="zh-TW" altLang="en-US" dirty="0"/>
          </a:p>
        </p:txBody>
      </p:sp>
      <p:sp>
        <p:nvSpPr>
          <p:cNvPr id="13" name="AutoShape 86"/>
          <p:cNvSpPr>
            <a:spLocks noChangeArrowheads="1"/>
          </p:cNvSpPr>
          <p:nvPr/>
        </p:nvSpPr>
        <p:spPr bwMode="gray">
          <a:xfrm>
            <a:off x="1219200" y="2139950"/>
            <a:ext cx="2163763" cy="1936750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gray">
          <a:xfrm>
            <a:off x="1252538" y="2147888"/>
            <a:ext cx="2098675" cy="1857375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88"/>
          <p:cNvSpPr>
            <a:spLocks noChangeArrowheads="1"/>
          </p:cNvSpPr>
          <p:nvPr/>
        </p:nvSpPr>
        <p:spPr bwMode="gray">
          <a:xfrm>
            <a:off x="1270000" y="3295650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3CA1E6">
                  <a:gamma/>
                  <a:tint val="51373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89"/>
          <p:cNvSpPr>
            <a:spLocks noChangeArrowheads="1"/>
          </p:cNvSpPr>
          <p:nvPr/>
        </p:nvSpPr>
        <p:spPr bwMode="gray">
          <a:xfrm>
            <a:off x="12700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gamma/>
                  <a:tint val="33333"/>
                  <a:invGamma/>
                </a:srgbClr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225550" y="4071218"/>
            <a:ext cx="2163763" cy="869950"/>
            <a:chOff x="1225550" y="4997450"/>
            <a:chExt cx="2163763" cy="869950"/>
          </a:xfrm>
        </p:grpSpPr>
        <p:sp>
          <p:nvSpPr>
            <p:cNvPr id="17" name="AutoShape 90"/>
            <p:cNvSpPr>
              <a:spLocks noChangeArrowheads="1"/>
            </p:cNvSpPr>
            <p:nvPr/>
          </p:nvSpPr>
          <p:spPr bwMode="gray">
            <a:xfrm>
              <a:off x="12255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91"/>
            <p:cNvSpPr>
              <a:spLocks noChangeArrowheads="1"/>
            </p:cNvSpPr>
            <p:nvPr/>
          </p:nvSpPr>
          <p:spPr bwMode="gray">
            <a:xfrm>
              <a:off x="12700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92"/>
          <p:cNvGrpSpPr>
            <a:grpSpLocks/>
          </p:cNvGrpSpPr>
          <p:nvPr/>
        </p:nvGrpSpPr>
        <p:grpSpPr bwMode="auto">
          <a:xfrm>
            <a:off x="1963738" y="1831975"/>
            <a:ext cx="642938" cy="642938"/>
            <a:chOff x="1289" y="582"/>
            <a:chExt cx="668" cy="668"/>
          </a:xfrm>
        </p:grpSpPr>
        <p:sp>
          <p:nvSpPr>
            <p:cNvPr id="22" name="Oval 93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20" name="Text Box 98"/>
          <p:cNvSpPr txBox="1">
            <a:spLocks noChangeArrowheads="1"/>
          </p:cNvSpPr>
          <p:nvPr/>
        </p:nvSpPr>
        <p:spPr bwMode="gray">
          <a:xfrm>
            <a:off x="21018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1</a:t>
            </a:r>
            <a:endParaRPr lang="en-US" altLang="zh-TW">
              <a:ea typeface="新細明體" charset="-120"/>
            </a:endParaRPr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gray">
          <a:xfrm>
            <a:off x="1295400" y="2593975"/>
            <a:ext cx="2057400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帳本編號需小於某個數值，此次編號有效。</a:t>
            </a:r>
            <a:endParaRPr lang="en-US" altLang="zh-TW" dirty="0">
              <a:latin typeface="+mn-ea"/>
            </a:endParaRPr>
          </a:p>
        </p:txBody>
      </p:sp>
      <p:sp>
        <p:nvSpPr>
          <p:cNvPr id="28" name="AutoShape 101"/>
          <p:cNvSpPr>
            <a:spLocks noChangeArrowheads="1"/>
          </p:cNvSpPr>
          <p:nvPr/>
        </p:nvSpPr>
        <p:spPr bwMode="gray">
          <a:xfrm>
            <a:off x="3581400" y="2139950"/>
            <a:ext cx="2163763" cy="193126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34B034"/>
              </a:gs>
              <a:gs pos="100000">
                <a:srgbClr val="3F8B4A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gray">
          <a:xfrm>
            <a:off x="3614738" y="2147888"/>
            <a:ext cx="2098675" cy="1947143"/>
          </a:xfrm>
          <a:prstGeom prst="roundRect">
            <a:avLst>
              <a:gd name="adj" fmla="val 16667"/>
            </a:avLst>
          </a:prstGeom>
          <a:solidFill>
            <a:srgbClr val="73E77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103"/>
          <p:cNvSpPr>
            <a:spLocks noChangeArrowheads="1"/>
          </p:cNvSpPr>
          <p:nvPr/>
        </p:nvSpPr>
        <p:spPr bwMode="gray">
          <a:xfrm>
            <a:off x="3632200" y="3337369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/>
              </a:gs>
              <a:gs pos="100000">
                <a:srgbClr val="73E77E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AutoShape 104"/>
          <p:cNvSpPr>
            <a:spLocks noChangeArrowheads="1"/>
          </p:cNvSpPr>
          <p:nvPr/>
        </p:nvSpPr>
        <p:spPr bwMode="gray">
          <a:xfrm>
            <a:off x="36322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>
                  <a:gamma/>
                  <a:tint val="33333"/>
                  <a:invGamma/>
                </a:srgbClr>
              </a:gs>
              <a:gs pos="100000">
                <a:srgbClr val="73E77E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105"/>
          <p:cNvSpPr>
            <a:spLocks noChangeArrowheads="1"/>
          </p:cNvSpPr>
          <p:nvPr/>
        </p:nvSpPr>
        <p:spPr bwMode="gray">
          <a:xfrm>
            <a:off x="4325938" y="1831975"/>
            <a:ext cx="642938" cy="642938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3" name="Oval 106"/>
          <p:cNvSpPr>
            <a:spLocks noChangeArrowheads="1"/>
          </p:cNvSpPr>
          <p:nvPr/>
        </p:nvSpPr>
        <p:spPr bwMode="gray">
          <a:xfrm>
            <a:off x="4332288" y="1836738"/>
            <a:ext cx="622300" cy="6223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4" name="Oval 107"/>
          <p:cNvSpPr>
            <a:spLocks noChangeArrowheads="1"/>
          </p:cNvSpPr>
          <p:nvPr/>
        </p:nvSpPr>
        <p:spPr bwMode="gray">
          <a:xfrm>
            <a:off x="4340225" y="1839913"/>
            <a:ext cx="608013" cy="608013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5" name="Oval 108"/>
          <p:cNvSpPr>
            <a:spLocks noChangeArrowheads="1"/>
          </p:cNvSpPr>
          <p:nvPr/>
        </p:nvSpPr>
        <p:spPr bwMode="gray">
          <a:xfrm>
            <a:off x="4346575" y="1846263"/>
            <a:ext cx="577850" cy="5667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6" name="Oval 109"/>
          <p:cNvSpPr>
            <a:spLocks noChangeArrowheads="1"/>
          </p:cNvSpPr>
          <p:nvPr/>
        </p:nvSpPr>
        <p:spPr bwMode="gray">
          <a:xfrm>
            <a:off x="4381500" y="1862138"/>
            <a:ext cx="512763" cy="460375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7" name="Text Box 110"/>
          <p:cNvSpPr txBox="1">
            <a:spLocks noChangeArrowheads="1"/>
          </p:cNvSpPr>
          <p:nvPr/>
        </p:nvSpPr>
        <p:spPr bwMode="gray">
          <a:xfrm>
            <a:off x="44640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2</a:t>
            </a:r>
            <a:endParaRPr lang="en-US" altLang="zh-TW">
              <a:ea typeface="新細明體" charset="-120"/>
            </a:endParaRPr>
          </a:p>
        </p:txBody>
      </p:sp>
      <p:sp>
        <p:nvSpPr>
          <p:cNvPr id="38" name="Text Box 111"/>
          <p:cNvSpPr txBox="1">
            <a:spLocks noChangeArrowheads="1"/>
          </p:cNvSpPr>
          <p:nvPr/>
        </p:nvSpPr>
        <p:spPr bwMode="gray">
          <a:xfrm>
            <a:off x="36576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編號有效，廣播給其它礦工。</a:t>
            </a:r>
            <a:endParaRPr lang="en-US" altLang="zh-TW" dirty="0">
              <a:latin typeface="+mn-ea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3584575" y="4077072"/>
            <a:ext cx="2163763" cy="869950"/>
            <a:chOff x="3584575" y="4997450"/>
            <a:chExt cx="2163763" cy="869950"/>
          </a:xfrm>
        </p:grpSpPr>
        <p:sp>
          <p:nvSpPr>
            <p:cNvPr id="39" name="AutoShape 112"/>
            <p:cNvSpPr>
              <a:spLocks noChangeArrowheads="1"/>
            </p:cNvSpPr>
            <p:nvPr/>
          </p:nvSpPr>
          <p:spPr bwMode="gray">
            <a:xfrm>
              <a:off x="3584575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113"/>
            <p:cNvSpPr>
              <a:spLocks noChangeArrowheads="1"/>
            </p:cNvSpPr>
            <p:nvPr/>
          </p:nvSpPr>
          <p:spPr bwMode="gray">
            <a:xfrm>
              <a:off x="3629025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" name="AutoShape 115"/>
          <p:cNvSpPr>
            <a:spLocks noChangeArrowheads="1"/>
          </p:cNvSpPr>
          <p:nvPr/>
        </p:nvSpPr>
        <p:spPr bwMode="gray">
          <a:xfrm>
            <a:off x="5943600" y="2139950"/>
            <a:ext cx="2163763" cy="1960563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59F43"/>
              </a:gs>
              <a:gs pos="100000">
                <a:srgbClr val="8F8849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AutoShape 116"/>
          <p:cNvSpPr>
            <a:spLocks noChangeArrowheads="1"/>
          </p:cNvSpPr>
          <p:nvPr/>
        </p:nvSpPr>
        <p:spPr bwMode="gray">
          <a:xfrm>
            <a:off x="5976938" y="2147888"/>
            <a:ext cx="2098675" cy="1924050"/>
          </a:xfrm>
          <a:prstGeom prst="roundRect">
            <a:avLst>
              <a:gd name="adj" fmla="val 16667"/>
            </a:avLst>
          </a:prstGeom>
          <a:solidFill>
            <a:srgbClr val="E9E06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AutoShape 117"/>
          <p:cNvSpPr>
            <a:spLocks noChangeArrowheads="1"/>
          </p:cNvSpPr>
          <p:nvPr/>
        </p:nvSpPr>
        <p:spPr bwMode="gray">
          <a:xfrm>
            <a:off x="5994400" y="3367088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/>
              </a:gs>
              <a:gs pos="100000">
                <a:srgbClr val="E9E065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118"/>
          <p:cNvSpPr>
            <a:spLocks noChangeArrowheads="1"/>
          </p:cNvSpPr>
          <p:nvPr/>
        </p:nvSpPr>
        <p:spPr bwMode="gray">
          <a:xfrm>
            <a:off x="59944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>
                  <a:gamma/>
                  <a:tint val="33333"/>
                  <a:invGamma/>
                </a:srgbClr>
              </a:gs>
              <a:gs pos="100000">
                <a:srgbClr val="E9E065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" name="Group 119"/>
          <p:cNvGrpSpPr>
            <a:grpSpLocks/>
          </p:cNvGrpSpPr>
          <p:nvPr/>
        </p:nvGrpSpPr>
        <p:grpSpPr bwMode="auto">
          <a:xfrm>
            <a:off x="6688138" y="1831975"/>
            <a:ext cx="642938" cy="642938"/>
            <a:chOff x="1289" y="582"/>
            <a:chExt cx="668" cy="668"/>
          </a:xfrm>
        </p:grpSpPr>
        <p:sp>
          <p:nvSpPr>
            <p:cNvPr id="51" name="Oval 120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121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47" name="Text Box 125"/>
          <p:cNvSpPr txBox="1">
            <a:spLocks noChangeArrowheads="1"/>
          </p:cNvSpPr>
          <p:nvPr/>
        </p:nvSpPr>
        <p:spPr bwMode="gray">
          <a:xfrm>
            <a:off x="68262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3</a:t>
            </a:r>
            <a:endParaRPr lang="en-US" altLang="zh-TW">
              <a:ea typeface="新細明體" charset="-120"/>
            </a:endParaRP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gray">
          <a:xfrm>
            <a:off x="6019800" y="2593975"/>
            <a:ext cx="205740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收到別人的廣播，需停止挖礦，驗證帳本有效否。</a:t>
            </a:r>
            <a:endParaRPr lang="en-US" altLang="zh-TW" dirty="0">
              <a:latin typeface="+mn-ea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5937250" y="4077072"/>
            <a:ext cx="2163763" cy="869950"/>
            <a:chOff x="5937250" y="4997450"/>
            <a:chExt cx="2163763" cy="869950"/>
          </a:xfrm>
        </p:grpSpPr>
        <p:sp>
          <p:nvSpPr>
            <p:cNvPr id="49" name="AutoShape 127"/>
            <p:cNvSpPr>
              <a:spLocks noChangeArrowheads="1"/>
            </p:cNvSpPr>
            <p:nvPr/>
          </p:nvSpPr>
          <p:spPr bwMode="gray">
            <a:xfrm>
              <a:off x="59372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F9DB7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AutoShape 128"/>
            <p:cNvSpPr>
              <a:spLocks noChangeArrowheads="1"/>
            </p:cNvSpPr>
            <p:nvPr/>
          </p:nvSpPr>
          <p:spPr bwMode="gray">
            <a:xfrm>
              <a:off x="59817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8BAAF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1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0" scaled="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447800" y="2297906"/>
            <a:ext cx="3200400" cy="3200400"/>
          </a:xfrm>
          <a:prstGeom prst="ellipse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  <a:tileRect r="-100000" b="-100000"/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967422" y="2636912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每個礦工都有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4392408" y="3332989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生成的編號與帳本上的內容有關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392408" y="4029066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非常敏感</a:t>
            </a:r>
            <a:endParaRPr lang="en-US" altLang="zh-TW" b="1" dirty="0"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67422" y="4725144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驗證保密簽章</a:t>
            </a:r>
            <a:endParaRPr lang="en-US" altLang="zh-TW" b="1" dirty="0"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41281" y="3359497"/>
            <a:ext cx="182614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帳本編號</a:t>
            </a:r>
            <a:endParaRPr lang="en-US" altLang="zh-TW" sz="3200" b="1" dirty="0" smtClean="0">
              <a:solidFill>
                <a:srgbClr val="FFFFFF"/>
              </a:solidFill>
              <a:latin typeface="+mn-ea"/>
            </a:endParaRPr>
          </a:p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產生器</a:t>
            </a:r>
            <a:endParaRPr lang="en-US" altLang="zh-TW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42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298132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328193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327397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器範例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0x998…432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0x883…135(5)</a:t>
              </a:r>
              <a:endParaRPr lang="en-US" altLang="zh-TW" sz="1600" dirty="0"/>
            </a:p>
            <a:p>
              <a:r>
                <a:rPr lang="en-US" altLang="zh-TW" sz="1600" dirty="0" smtClean="0"/>
                <a:t>0x335…872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0x444…222(5.555)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0x00000091…113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1179513" y="1804988"/>
            <a:ext cx="6981829" cy="3794126"/>
            <a:chOff x="743" y="1137"/>
            <a:chExt cx="4398" cy="2390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6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(1650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99" y="1137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817" y="2256"/>
              <a:ext cx="645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ea typeface="新細明體" charset="-120"/>
                </a:rPr>
                <a:t>45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38" name="Picture 10" descr="「比特幣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42529"/>
            <a:ext cx="1375747" cy="1375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區塊鏈運作流程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133600" y="1556792"/>
            <a:ext cx="4724400" cy="685800"/>
            <a:chOff x="1296" y="1824"/>
            <a:chExt cx="2976" cy="432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產生一筆新交易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133600" y="2427744"/>
            <a:ext cx="4724400" cy="685800"/>
            <a:chOff x="1296" y="1824"/>
            <a:chExt cx="2976" cy="432"/>
          </a:xfrm>
        </p:grpSpPr>
        <p:sp>
          <p:nvSpPr>
            <p:cNvPr id="10" name="AutoShape 5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5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各礦工將交易放入區塊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5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2133600" y="3298696"/>
            <a:ext cx="4724400" cy="685800"/>
            <a:chOff x="1296" y="1824"/>
            <a:chExt cx="2976" cy="432"/>
          </a:xfrm>
        </p:grpSpPr>
        <p:sp>
          <p:nvSpPr>
            <p:cNvPr id="15" name="AutoShape 5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開始挖礦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2133600" y="4169648"/>
            <a:ext cx="4724400" cy="685800"/>
            <a:chOff x="1296" y="1824"/>
            <a:chExt cx="2976" cy="432"/>
          </a:xfrm>
        </p:grpSpPr>
        <p:sp>
          <p:nvSpPr>
            <p:cNvPr id="2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得出結果後，廣播給其它礦工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2123728" y="5040600"/>
            <a:ext cx="4724400" cy="685800"/>
            <a:chOff x="1296" y="1824"/>
            <a:chExt cx="2976" cy="432"/>
          </a:xfrm>
        </p:grpSpPr>
        <p:sp>
          <p:nvSpPr>
            <p:cNvPr id="25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礦工驗證結果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123728" y="5911552"/>
            <a:ext cx="4724400" cy="685800"/>
            <a:chOff x="1296" y="1824"/>
            <a:chExt cx="2976" cy="432"/>
          </a:xfrm>
        </p:grpSpPr>
        <p:sp>
          <p:nvSpPr>
            <p:cNvPr id="3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交易驗證完成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28" y="1616472"/>
            <a:ext cx="5030345" cy="36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(Ether)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16</a:t>
            </a:r>
            <a:r>
              <a:rPr lang="zh-TW" altLang="en-US" dirty="0" smtClean="0"/>
              <a:t>秒做完清算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/>
              <a:t>以太幣近一</a:t>
            </a:r>
            <a:r>
              <a:rPr lang="zh-TW" altLang="en-US" dirty="0" smtClean="0"/>
              <a:t>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zh-TW" altLang="en-US" dirty="0"/>
              <a:t>的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2"/>
          <p:cNvSpPr>
            <a:spLocks noChangeArrowheads="1"/>
          </p:cNvSpPr>
          <p:nvPr/>
        </p:nvSpPr>
        <p:spPr bwMode="black">
          <a:xfrm>
            <a:off x="5649913" y="1144788"/>
            <a:ext cx="218916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車子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船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藝術品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black">
          <a:xfrm>
            <a:off x="5170488" y="4933878"/>
            <a:ext cx="2281237" cy="9971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音樂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圖檔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1825625" y="4933878"/>
            <a:ext cx="2192338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供應商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製造商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經銷網路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消費者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622675" y="1086051"/>
            <a:ext cx="1919288" cy="593725"/>
            <a:chOff x="3622675" y="1484784"/>
            <a:chExt cx="1919288" cy="593725"/>
          </a:xfrm>
        </p:grpSpPr>
        <p:sp>
          <p:nvSpPr>
            <p:cNvPr id="5" name="AutoShape 17"/>
            <p:cNvSpPr>
              <a:spLocks noChangeArrowheads="1"/>
            </p:cNvSpPr>
            <p:nvPr/>
          </p:nvSpPr>
          <p:spPr bwMode="gray">
            <a:xfrm>
              <a:off x="3622675" y="1484784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white">
            <a:xfrm>
              <a:off x="3864114" y="1550813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實體資產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357313" y="2454203"/>
            <a:ext cx="1919287" cy="593725"/>
            <a:chOff x="1357313" y="2852936"/>
            <a:chExt cx="1919287" cy="593725"/>
          </a:xfrm>
        </p:grpSpPr>
        <p:sp>
          <p:nvSpPr>
            <p:cNvPr id="6" name="AutoShape 18"/>
            <p:cNvSpPr>
              <a:spLocks noChangeArrowheads="1"/>
            </p:cNvSpPr>
            <p:nvPr/>
          </p:nvSpPr>
          <p:spPr bwMode="gray">
            <a:xfrm>
              <a:off x="1357313" y="285293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white">
            <a:xfrm>
              <a:off x="1586052" y="292494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共享帳務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67400" y="2454203"/>
            <a:ext cx="1919288" cy="593725"/>
            <a:chOff x="5867400" y="2852936"/>
            <a:chExt cx="1919288" cy="593725"/>
          </a:xfrm>
        </p:grpSpPr>
        <p:sp>
          <p:nvSpPr>
            <p:cNvPr id="7" name="AutoShape 19"/>
            <p:cNvSpPr>
              <a:spLocks noChangeArrowheads="1"/>
            </p:cNvSpPr>
            <p:nvPr/>
          </p:nvSpPr>
          <p:spPr bwMode="gray">
            <a:xfrm>
              <a:off x="5867400" y="285293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white">
            <a:xfrm>
              <a:off x="6119158" y="294198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抽象資產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233988" y="4238553"/>
            <a:ext cx="1919287" cy="593725"/>
            <a:chOff x="5233988" y="4637286"/>
            <a:chExt cx="1919287" cy="593725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gray">
            <a:xfrm>
              <a:off x="5233988" y="463728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white">
            <a:xfrm>
              <a:off x="5446296" y="4716661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數位資產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939925" y="4225853"/>
            <a:ext cx="1919288" cy="593725"/>
            <a:chOff x="1939925" y="4624586"/>
            <a:chExt cx="1919288" cy="593725"/>
          </a:xfrm>
        </p:grpSpPr>
        <p:sp>
          <p:nvSpPr>
            <p:cNvPr id="8" name="AutoShape 20"/>
            <p:cNvSpPr>
              <a:spLocks noChangeArrowheads="1"/>
            </p:cNvSpPr>
            <p:nvPr/>
          </p:nvSpPr>
          <p:spPr bwMode="gray">
            <a:xfrm>
              <a:off x="1939925" y="462458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white">
            <a:xfrm>
              <a:off x="2187416" y="4690615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商務網路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0" name="WordArt 32"/>
          <p:cNvSpPr>
            <a:spLocks noChangeArrowheads="1" noChangeShapeType="1" noTextEdit="1"/>
          </p:cNvSpPr>
          <p:nvPr/>
        </p:nvSpPr>
        <p:spPr bwMode="auto">
          <a:xfrm>
            <a:off x="3997325" y="3144567"/>
            <a:ext cx="1182688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TW" altLang="en-US" sz="2000" b="1" kern="10" dirty="0">
              <a:ln w="222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45791" dir="3378596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</p:txBody>
      </p:sp>
      <p:pic>
        <p:nvPicPr>
          <p:cNvPr id="21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29496" y="2192100"/>
            <a:ext cx="1085008" cy="1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2"/>
          <p:cNvSpPr>
            <a:spLocks noChangeArrowheads="1"/>
          </p:cNvSpPr>
          <p:nvPr/>
        </p:nvSpPr>
        <p:spPr bwMode="black">
          <a:xfrm>
            <a:off x="7405687" y="3144567"/>
            <a:ext cx="2189162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債券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股票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遺囑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專利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black">
          <a:xfrm>
            <a:off x="1587574" y="3212957"/>
            <a:ext cx="2192338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信任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公開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4367</TotalTime>
  <Words>3741</Words>
  <Application>Microsoft Macintosh PowerPoint</Application>
  <PresentationFormat>如螢幕大小 (4:3)</PresentationFormat>
  <Paragraphs>687</Paragraphs>
  <Slides>113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113</vt:i4>
      </vt:variant>
    </vt:vector>
  </HeadingPairs>
  <TitlesOfParts>
    <vt:vector size="122" baseType="lpstr">
      <vt:lpstr>Calibri</vt:lpstr>
      <vt:lpstr>Tahoma</vt:lpstr>
      <vt:lpstr>文鼎特毛楷</vt:lpstr>
      <vt:lpstr>華康中特圓體</vt:lpstr>
      <vt:lpstr>華康特粗楷體(P)</vt:lpstr>
      <vt:lpstr>微軟正黑體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Bitcoin 與定存獲利比較</vt:lpstr>
      <vt:lpstr>What the fuck?</vt:lpstr>
      <vt:lpstr>近三年走勢，週線</vt:lpstr>
      <vt:lpstr>2013-&gt;2017，成長60倍!!</vt:lpstr>
      <vt:lpstr>沒跟到這一波?</vt:lpstr>
      <vt:lpstr>Bitcoin Pizza Day</vt:lpstr>
      <vt:lpstr>現今價值: 10,000*4,200(USD) 約略等於12億新台幣</vt:lpstr>
      <vt:lpstr>What the fuck?</vt:lpstr>
      <vt:lpstr>Bitcoin Pizza Day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發送/接收比特幣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挖礦</vt:lpstr>
      <vt:lpstr>帳本編號生成器</vt:lpstr>
      <vt:lpstr>帳本編號生成器範例</vt:lpstr>
      <vt:lpstr>礦工的一生</vt:lpstr>
      <vt:lpstr>帳本之間是有關連的!</vt:lpstr>
      <vt:lpstr>交易情境圖</vt:lpstr>
      <vt:lpstr>確認完成交易</vt:lpstr>
      <vt:lpstr>貼心小叮嚀</vt:lpstr>
      <vt:lpstr>區塊鏈是什麼?</vt:lpstr>
      <vt:lpstr>區塊鏈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以太幣近一年走勢，週線</vt:lpstr>
      <vt:lpstr>PowerPoint 簡報</vt:lpstr>
      <vt:lpstr>區塊鏈的應用</vt:lpstr>
      <vt:lpstr>PowerPoint 簡報</vt:lpstr>
      <vt:lpstr>PowerPoint 簡報</vt:lpstr>
      <vt:lpstr>PowerPoint 簡報</vt:lpstr>
      <vt:lpstr>貼心小叮嚀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謝宏濤</cp:lastModifiedBy>
  <cp:revision>769</cp:revision>
  <dcterms:created xsi:type="dcterms:W3CDTF">2017-06-28T15:05:35Z</dcterms:created>
  <dcterms:modified xsi:type="dcterms:W3CDTF">2017-08-27T13:45:54Z</dcterms:modified>
</cp:coreProperties>
</file>